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5"/>
  </p:handoutMasterIdLst>
  <p:sldIdLst>
    <p:sldId id="345" r:id="rId4"/>
    <p:sldId id="349" r:id="rId6"/>
    <p:sldId id="360" r:id="rId7"/>
    <p:sldId id="364" r:id="rId8"/>
    <p:sldId id="365" r:id="rId9"/>
    <p:sldId id="366" r:id="rId10"/>
    <p:sldId id="372" r:id="rId11"/>
    <p:sldId id="367" r:id="rId12"/>
    <p:sldId id="368" r:id="rId13"/>
    <p:sldId id="34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.zheng" initials="j" lastIdx="3" clrIdx="0"/>
  <p:cmAuthor id="3" name="sijia peng" initials="sp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33A"/>
    <a:srgbClr val="3785A8"/>
    <a:srgbClr val="EE9A3B"/>
    <a:srgbClr val="3683A6"/>
    <a:srgbClr val="3684A7"/>
    <a:srgbClr val="E28737"/>
    <a:srgbClr val="F09C3C"/>
    <a:srgbClr val="3584A6"/>
    <a:srgbClr val="E56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5213" autoAdjust="0"/>
  </p:normalViewPr>
  <p:slideViewPr>
    <p:cSldViewPr snapToObjects="1">
      <p:cViewPr varScale="1">
        <p:scale>
          <a:sx n="61" d="100"/>
          <a:sy n="61" d="100"/>
        </p:scale>
        <p:origin x="1020" y="78"/>
      </p:cViewPr>
      <p:guideLst>
        <p:guide orient="horz" pos="2233"/>
        <p:guide pos="3786"/>
        <p:guide orient="horz" pos="920"/>
        <p:guide orient="horz" pos="3457"/>
        <p:guide orient="horz" pos="2686"/>
        <p:guide pos="34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5480D-283C-4754-B1D9-E27C753984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C7449-5833-4BC6-B342-B83426A450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C3A7E-3AF5-4AE0-9D36-4F39BDAEA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【美】马丁福勒 著</a:t>
            </a:r>
            <a:endParaRPr lang="zh-CN" altLang="en-US"/>
          </a:p>
          <a:p>
            <a:r>
              <a:rPr lang="zh-CN" altLang="en-US"/>
              <a:t>是国际著名的面向对象分析设计、UML、模式等方面的专家，敏捷开发方法的创始人之一</a:t>
            </a:r>
            <a:endParaRPr lang="zh-CN" altLang="en-US"/>
          </a:p>
          <a:p>
            <a:r>
              <a:rPr lang="zh-CN" altLang="en-US" smtClean="0">
                <a:sym typeface="+mn-ea"/>
              </a:rPr>
              <a:t>重构</a:t>
            </a:r>
            <a:r>
              <a:rPr lang="en-US" altLang="zh-CN" smtClean="0">
                <a:sym typeface="+mn-ea"/>
              </a:rPr>
              <a:t>_</a:t>
            </a:r>
            <a:r>
              <a:rPr lang="zh-CN" altLang="en-US" smtClean="0">
                <a:sym typeface="+mn-ea"/>
              </a:rPr>
              <a:t>改善既有代码设计</a:t>
            </a:r>
            <a:endParaRPr lang="zh-CN" altLang="en-US"/>
          </a:p>
          <a:p>
            <a:r>
              <a:rPr lang="zh-CN" altLang="en-US"/>
              <a:t>软件工程领域的超级经典巨著，与另一巨著《设计模式》并称"软工双雄"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添加功能时重构：（当前代码的设计无法让我轻松的添加我所需要的特性）</a:t>
            </a: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修补错误时重构：（当代码没有清晰到能够让你轻松的定位到BUG的时候）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有一种观点认为：重构可以取代预先设计。这意思是你根本不必做任何设计，只管按照最初的想法进行编码，让代码有效工作，然后再将它重构成型。事实上这种方法的确可行。极限编程[Beck，XP]的支持者提倡这种方法。如果没有重构你就必须保证预先设计正确无误，这个压力太大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XP是一种近螺旋式的开发方法，它将复杂的开发过程分解为一个个相对比较简单的小周期；</a:t>
            </a:r>
            <a:endParaRPr lang="zh-CN" altLang="en-US">
              <a:sym typeface="+mn-ea"/>
            </a:endParaRPr>
          </a:p>
          <a:p>
            <a:r>
              <a:rPr lang="zh-CN" altLang="en-US"/>
              <a:t>1、极限编程的优点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与传统的软件工程方法相比较，极限编程具有以下优点：（1）重视客户的参与；（2）重视团队合作和沟通；（3）制定计划前做出合理预测；（4）让编程人员参与软件功能的管理；（5）重视质量；（6）简单设计；（7）高频率的重新设计和重构；（8）高频率及全面的测试；（9）递增开发；（10）连续的过程评估；（11）对过去的工作持续不断的检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2、极限编程的缺点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缺点主要表现为：（1）以代码为中心，忽略了设计；（2）缺乏设计文档，局限于小规模项目；（3）对已完成工作的检查步骤缺乏清晰的结构；（4）质量保证依赖于测试；（5）缺乏质量规划；（6）没有提供数据的收集和使用的指导；（7）开发过程不详细；（8）全新的管理手法带来的认同度问题；（9）缺乏过渡时的必要支持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引入灵活性设置话题，先做简单版本，再去重构。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1、确保所有的测试都完全自动化，让它们检查自己的测试结果</a:t>
            </a:r>
            <a:endParaRPr lang="zh-CN" altLang="en-US"/>
          </a:p>
          <a:p>
            <a:r>
              <a:rPr lang="zh-CN" altLang="en-US"/>
              <a:t>（写测试代码会花费时间，可是他能让你节约更多的时间，或者说是你的测试代码写的不够好）</a:t>
            </a:r>
            <a:endParaRPr lang="zh-CN" altLang="en-US"/>
          </a:p>
          <a:p>
            <a:r>
              <a:rPr lang="zh-CN" altLang="en-US"/>
              <a:t>2、当收到bug报告时，应当补充一个测试用例来暴露这个bug。</a:t>
            </a:r>
            <a:endParaRPr lang="zh-CN" altLang="en-US"/>
          </a:p>
          <a:p>
            <a:r>
              <a:rPr lang="zh-CN" altLang="en-US"/>
              <a:t>(添加更多的测试：观察类该做的所有事情，然后针对任何一项功能的任何一项可能失败的情况进行测试)</a:t>
            </a:r>
            <a:endParaRPr lang="zh-CN" altLang="en-US"/>
          </a:p>
          <a:p>
            <a:r>
              <a:rPr lang="zh-CN" altLang="en-US"/>
              <a:t>3、测试的目的是找出未来或者现在可能出现的BUG，所以我们不会去测试哪些简单的读写方法。（当然只要比0大都是好的开始）</a:t>
            </a:r>
            <a:endParaRPr lang="zh-CN" altLang="en-US"/>
          </a:p>
          <a:p>
            <a:r>
              <a:rPr lang="zh-CN" altLang="en-US"/>
              <a:t>4、考虑可能出错的边界条件，把测试火力集中在那</a:t>
            </a:r>
            <a:endParaRPr lang="zh-CN" altLang="en-US"/>
          </a:p>
          <a:p>
            <a:r>
              <a:rPr lang="zh-CN" altLang="en-US"/>
              <a:t>5、不要因为测试无法捕捉所有的BUG就不写测试，因为测试的确可以可以捕捉到大多数bug（花合理的时间抓大多数BUG，好过穷极一生抓所有的BUG）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66EDA22-6739-4462-BD39-DB9C797552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155408" flipH="1">
            <a:off x="6310214" y="373267"/>
            <a:ext cx="6369195" cy="6811364"/>
          </a:xfrm>
          <a:custGeom>
            <a:avLst/>
            <a:gdLst>
              <a:gd name="connsiteX0" fmla="*/ 6366704 w 6369195"/>
              <a:gd name="connsiteY0" fmla="*/ 6098411 h 6811364"/>
              <a:gd name="connsiteX1" fmla="*/ 6337749 w 6369195"/>
              <a:gd name="connsiteY1" fmla="*/ 6102176 h 6811364"/>
              <a:gd name="connsiteX2" fmla="*/ 6355396 w 6369195"/>
              <a:gd name="connsiteY2" fmla="*/ 6119356 h 6811364"/>
              <a:gd name="connsiteX3" fmla="*/ 6369195 w 6369195"/>
              <a:gd name="connsiteY3" fmla="*/ 6117562 h 6811364"/>
              <a:gd name="connsiteX4" fmla="*/ 69778 w 6369195"/>
              <a:gd name="connsiteY4" fmla="*/ 0 h 6811364"/>
              <a:gd name="connsiteX5" fmla="*/ 0 w 6369195"/>
              <a:gd name="connsiteY5" fmla="*/ 9075 h 6811364"/>
              <a:gd name="connsiteX6" fmla="*/ 884655 w 6369195"/>
              <a:gd name="connsiteY6" fmla="*/ 6811364 h 6811364"/>
              <a:gd name="connsiteX7" fmla="*/ 6337749 w 6369195"/>
              <a:gd name="connsiteY7" fmla="*/ 6102176 h 6811364"/>
              <a:gd name="connsiteX8" fmla="*/ 4973796 w 6369195"/>
              <a:gd name="connsiteY8" fmla="*/ 4774302 h 6811364"/>
              <a:gd name="connsiteX9" fmla="*/ 4048189 w 6369195"/>
              <a:gd name="connsiteY9" fmla="*/ 4774302 h 6811364"/>
              <a:gd name="connsiteX10" fmla="*/ 3604946 w 6369195"/>
              <a:gd name="connsiteY10" fmla="*/ 4331059 h 6811364"/>
              <a:gd name="connsiteX11" fmla="*/ 3604947 w 6369195"/>
              <a:gd name="connsiteY11" fmla="*/ 3441660 h 681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69195" h="6811364">
                <a:moveTo>
                  <a:pt x="6366704" y="6098411"/>
                </a:moveTo>
                <a:lnTo>
                  <a:pt x="6337749" y="6102176"/>
                </a:lnTo>
                <a:lnTo>
                  <a:pt x="6355396" y="6119356"/>
                </a:lnTo>
                <a:lnTo>
                  <a:pt x="6369195" y="6117562"/>
                </a:lnTo>
                <a:close/>
                <a:moveTo>
                  <a:pt x="69778" y="0"/>
                </a:moveTo>
                <a:lnTo>
                  <a:pt x="0" y="9075"/>
                </a:lnTo>
                <a:lnTo>
                  <a:pt x="884655" y="6811364"/>
                </a:lnTo>
                <a:lnTo>
                  <a:pt x="6337749" y="6102176"/>
                </a:lnTo>
                <a:lnTo>
                  <a:pt x="4973796" y="4774302"/>
                </a:lnTo>
                <a:lnTo>
                  <a:pt x="4048189" y="4774302"/>
                </a:lnTo>
                <a:cubicBezTo>
                  <a:pt x="3803393" y="4774303"/>
                  <a:pt x="3604947" y="4575855"/>
                  <a:pt x="3604946" y="4331059"/>
                </a:cubicBezTo>
                <a:lnTo>
                  <a:pt x="3604947" y="3441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155408" flipH="1">
            <a:off x="6210308" y="388339"/>
            <a:ext cx="6614710" cy="6926953"/>
          </a:xfrm>
          <a:custGeom>
            <a:avLst/>
            <a:gdLst>
              <a:gd name="connsiteX0" fmla="*/ 6612176 w 6614710"/>
              <a:gd name="connsiteY0" fmla="*/ 6184026 h 6926953"/>
              <a:gd name="connsiteX1" fmla="*/ 6446149 w 6614710"/>
              <a:gd name="connsiteY1" fmla="*/ 6205618 h 6926953"/>
              <a:gd name="connsiteX2" fmla="*/ 6464099 w 6614710"/>
              <a:gd name="connsiteY2" fmla="*/ 6223092 h 6926953"/>
              <a:gd name="connsiteX3" fmla="*/ 6614710 w 6614710"/>
              <a:gd name="connsiteY3" fmla="*/ 6203505 h 6926953"/>
              <a:gd name="connsiteX4" fmla="*/ 71926 w 6614710"/>
              <a:gd name="connsiteY4" fmla="*/ 0 h 6926953"/>
              <a:gd name="connsiteX5" fmla="*/ 0 w 6614710"/>
              <a:gd name="connsiteY5" fmla="*/ 9355 h 6926953"/>
              <a:gd name="connsiteX6" fmla="*/ 899649 w 6614710"/>
              <a:gd name="connsiteY6" fmla="*/ 6926953 h 6926953"/>
              <a:gd name="connsiteX7" fmla="*/ 6446149 w 6614710"/>
              <a:gd name="connsiteY7" fmla="*/ 6205618 h 6926953"/>
              <a:gd name="connsiteX8" fmla="*/ 5058833 w 6614710"/>
              <a:gd name="connsiteY8" fmla="*/ 4854998 h 6926953"/>
              <a:gd name="connsiteX9" fmla="*/ 4117372 w 6614710"/>
              <a:gd name="connsiteY9" fmla="*/ 4854998 h 6926953"/>
              <a:gd name="connsiteX10" fmla="*/ 3666537 w 6614710"/>
              <a:gd name="connsiteY10" fmla="*/ 4404163 h 6926953"/>
              <a:gd name="connsiteX11" fmla="*/ 3666541 w 6614710"/>
              <a:gd name="connsiteY11" fmla="*/ 3499531 h 69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14710" h="6926953">
                <a:moveTo>
                  <a:pt x="6612176" y="6184026"/>
                </a:moveTo>
                <a:lnTo>
                  <a:pt x="6446149" y="6205618"/>
                </a:lnTo>
                <a:lnTo>
                  <a:pt x="6464099" y="6223092"/>
                </a:lnTo>
                <a:lnTo>
                  <a:pt x="6614710" y="6203505"/>
                </a:lnTo>
                <a:close/>
                <a:moveTo>
                  <a:pt x="71926" y="0"/>
                </a:moveTo>
                <a:lnTo>
                  <a:pt x="0" y="9355"/>
                </a:lnTo>
                <a:lnTo>
                  <a:pt x="899649" y="6926953"/>
                </a:lnTo>
                <a:lnTo>
                  <a:pt x="6446149" y="6205618"/>
                </a:lnTo>
                <a:lnTo>
                  <a:pt x="5058833" y="4854998"/>
                </a:lnTo>
                <a:lnTo>
                  <a:pt x="4117372" y="4854998"/>
                </a:lnTo>
                <a:cubicBezTo>
                  <a:pt x="3868383" y="4854998"/>
                  <a:pt x="3666537" y="4653152"/>
                  <a:pt x="3666537" y="4404163"/>
                </a:cubicBezTo>
                <a:lnTo>
                  <a:pt x="3666541" y="3499531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6971" y="2029695"/>
            <a:ext cx="8055429" cy="1497389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86971" y="3619160"/>
            <a:ext cx="8055429" cy="1239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23AE0-5941-4623-8CB2-6C707D455A1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DD2223-037F-4A78-8D04-5FB6E002C0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1155408" flipH="1">
            <a:off x="6310214" y="373267"/>
            <a:ext cx="6369195" cy="6811364"/>
          </a:xfrm>
          <a:custGeom>
            <a:avLst/>
            <a:gdLst>
              <a:gd name="connsiteX0" fmla="*/ 6366704 w 6369195"/>
              <a:gd name="connsiteY0" fmla="*/ 6098411 h 6811364"/>
              <a:gd name="connsiteX1" fmla="*/ 6337749 w 6369195"/>
              <a:gd name="connsiteY1" fmla="*/ 6102176 h 6811364"/>
              <a:gd name="connsiteX2" fmla="*/ 6355396 w 6369195"/>
              <a:gd name="connsiteY2" fmla="*/ 6119356 h 6811364"/>
              <a:gd name="connsiteX3" fmla="*/ 6369195 w 6369195"/>
              <a:gd name="connsiteY3" fmla="*/ 6117562 h 6811364"/>
              <a:gd name="connsiteX4" fmla="*/ 69778 w 6369195"/>
              <a:gd name="connsiteY4" fmla="*/ 0 h 6811364"/>
              <a:gd name="connsiteX5" fmla="*/ 0 w 6369195"/>
              <a:gd name="connsiteY5" fmla="*/ 9075 h 6811364"/>
              <a:gd name="connsiteX6" fmla="*/ 884655 w 6369195"/>
              <a:gd name="connsiteY6" fmla="*/ 6811364 h 6811364"/>
              <a:gd name="connsiteX7" fmla="*/ 6337749 w 6369195"/>
              <a:gd name="connsiteY7" fmla="*/ 6102176 h 6811364"/>
              <a:gd name="connsiteX8" fmla="*/ 4973796 w 6369195"/>
              <a:gd name="connsiteY8" fmla="*/ 4774302 h 6811364"/>
              <a:gd name="connsiteX9" fmla="*/ 4048189 w 6369195"/>
              <a:gd name="connsiteY9" fmla="*/ 4774302 h 6811364"/>
              <a:gd name="connsiteX10" fmla="*/ 3604946 w 6369195"/>
              <a:gd name="connsiteY10" fmla="*/ 4331059 h 6811364"/>
              <a:gd name="connsiteX11" fmla="*/ 3604947 w 6369195"/>
              <a:gd name="connsiteY11" fmla="*/ 3441660 h 681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69195" h="6811364">
                <a:moveTo>
                  <a:pt x="6366704" y="6098411"/>
                </a:moveTo>
                <a:lnTo>
                  <a:pt x="6337749" y="6102176"/>
                </a:lnTo>
                <a:lnTo>
                  <a:pt x="6355396" y="6119356"/>
                </a:lnTo>
                <a:lnTo>
                  <a:pt x="6369195" y="6117562"/>
                </a:lnTo>
                <a:close/>
                <a:moveTo>
                  <a:pt x="69778" y="0"/>
                </a:moveTo>
                <a:lnTo>
                  <a:pt x="0" y="9075"/>
                </a:lnTo>
                <a:lnTo>
                  <a:pt x="884655" y="6811364"/>
                </a:lnTo>
                <a:lnTo>
                  <a:pt x="6337749" y="6102176"/>
                </a:lnTo>
                <a:lnTo>
                  <a:pt x="4973796" y="4774302"/>
                </a:lnTo>
                <a:lnTo>
                  <a:pt x="4048189" y="4774302"/>
                </a:lnTo>
                <a:cubicBezTo>
                  <a:pt x="3803393" y="4774303"/>
                  <a:pt x="3604947" y="4575855"/>
                  <a:pt x="3604946" y="4331059"/>
                </a:cubicBezTo>
                <a:lnTo>
                  <a:pt x="3604947" y="3441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1155408" flipH="1">
            <a:off x="6210308" y="388339"/>
            <a:ext cx="6614710" cy="6926953"/>
          </a:xfrm>
          <a:custGeom>
            <a:avLst/>
            <a:gdLst>
              <a:gd name="connsiteX0" fmla="*/ 6612176 w 6614710"/>
              <a:gd name="connsiteY0" fmla="*/ 6184026 h 6926953"/>
              <a:gd name="connsiteX1" fmla="*/ 6446149 w 6614710"/>
              <a:gd name="connsiteY1" fmla="*/ 6205618 h 6926953"/>
              <a:gd name="connsiteX2" fmla="*/ 6464099 w 6614710"/>
              <a:gd name="connsiteY2" fmla="*/ 6223092 h 6926953"/>
              <a:gd name="connsiteX3" fmla="*/ 6614710 w 6614710"/>
              <a:gd name="connsiteY3" fmla="*/ 6203505 h 6926953"/>
              <a:gd name="connsiteX4" fmla="*/ 71926 w 6614710"/>
              <a:gd name="connsiteY4" fmla="*/ 0 h 6926953"/>
              <a:gd name="connsiteX5" fmla="*/ 0 w 6614710"/>
              <a:gd name="connsiteY5" fmla="*/ 9355 h 6926953"/>
              <a:gd name="connsiteX6" fmla="*/ 899649 w 6614710"/>
              <a:gd name="connsiteY6" fmla="*/ 6926953 h 6926953"/>
              <a:gd name="connsiteX7" fmla="*/ 6446149 w 6614710"/>
              <a:gd name="connsiteY7" fmla="*/ 6205618 h 6926953"/>
              <a:gd name="connsiteX8" fmla="*/ 5058833 w 6614710"/>
              <a:gd name="connsiteY8" fmla="*/ 4854998 h 6926953"/>
              <a:gd name="connsiteX9" fmla="*/ 4117372 w 6614710"/>
              <a:gd name="connsiteY9" fmla="*/ 4854998 h 6926953"/>
              <a:gd name="connsiteX10" fmla="*/ 3666537 w 6614710"/>
              <a:gd name="connsiteY10" fmla="*/ 4404163 h 6926953"/>
              <a:gd name="connsiteX11" fmla="*/ 3666541 w 6614710"/>
              <a:gd name="connsiteY11" fmla="*/ 3499531 h 692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14710" h="6926953">
                <a:moveTo>
                  <a:pt x="6612176" y="6184026"/>
                </a:moveTo>
                <a:lnTo>
                  <a:pt x="6446149" y="6205618"/>
                </a:lnTo>
                <a:lnTo>
                  <a:pt x="6464099" y="6223092"/>
                </a:lnTo>
                <a:lnTo>
                  <a:pt x="6614710" y="6203505"/>
                </a:lnTo>
                <a:close/>
                <a:moveTo>
                  <a:pt x="71926" y="0"/>
                </a:moveTo>
                <a:lnTo>
                  <a:pt x="0" y="9355"/>
                </a:lnTo>
                <a:lnTo>
                  <a:pt x="899649" y="6926953"/>
                </a:lnTo>
                <a:lnTo>
                  <a:pt x="6446149" y="6205618"/>
                </a:lnTo>
                <a:lnTo>
                  <a:pt x="5058833" y="4854998"/>
                </a:lnTo>
                <a:lnTo>
                  <a:pt x="4117372" y="4854998"/>
                </a:lnTo>
                <a:cubicBezTo>
                  <a:pt x="3868383" y="4854998"/>
                  <a:pt x="3666537" y="4653152"/>
                  <a:pt x="3666537" y="4404163"/>
                </a:cubicBezTo>
                <a:lnTo>
                  <a:pt x="3666541" y="3499531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6971" y="2029695"/>
            <a:ext cx="8055429" cy="1497389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86971" y="3619160"/>
            <a:ext cx="8055429" cy="1239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93" b="44872"/>
          <a:stretch>
            <a:fillRect/>
          </a:stretch>
        </p:blipFill>
        <p:spPr>
          <a:xfrm>
            <a:off x="-1042" y="1368744"/>
            <a:ext cx="12193041" cy="26096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41" y="1368745"/>
            <a:ext cx="3049200" cy="260969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83559" y="2133591"/>
            <a:ext cx="1080000" cy="108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37" y="2385197"/>
            <a:ext cx="779445" cy="57678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962401" y="4875006"/>
            <a:ext cx="648846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030879" y="2133590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33" y="2365983"/>
            <a:ext cx="840094" cy="75608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0133829" y="2137219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90" y="2254609"/>
            <a:ext cx="563479" cy="939133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211921" y="2133821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90" y="2187520"/>
            <a:ext cx="754262" cy="9726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62400" y="3978436"/>
            <a:ext cx="6429690" cy="89657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2400" y="4915943"/>
            <a:ext cx="6429691" cy="128165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9777" y="4006883"/>
            <a:ext cx="5012223" cy="3683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19913" y="4006883"/>
            <a:ext cx="18729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41626" y="1907794"/>
            <a:ext cx="3829051" cy="3829050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9" grpId="1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7881" y="713672"/>
            <a:ext cx="309093" cy="82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93" b="44872"/>
          <a:stretch>
            <a:fillRect/>
          </a:stretch>
        </p:blipFill>
        <p:spPr>
          <a:xfrm>
            <a:off x="-1042" y="1368744"/>
            <a:ext cx="12193041" cy="26096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41" y="1368745"/>
            <a:ext cx="3049200" cy="260969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83559" y="2133591"/>
            <a:ext cx="1080000" cy="108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37" y="2385197"/>
            <a:ext cx="779445" cy="57678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3962401" y="4875006"/>
            <a:ext cx="648846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030879" y="2133590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33" y="2365983"/>
            <a:ext cx="840094" cy="75608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0133829" y="2137219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90" y="2254609"/>
            <a:ext cx="563479" cy="939133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211921" y="2133821"/>
            <a:ext cx="1080000" cy="1080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90" y="2187520"/>
            <a:ext cx="754262" cy="9726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62400" y="3978436"/>
            <a:ext cx="6429690" cy="89657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62400" y="4915943"/>
            <a:ext cx="6429691" cy="128165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7881" y="615782"/>
            <a:ext cx="309093" cy="824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9777" y="4006883"/>
            <a:ext cx="5012223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19913" y="4006883"/>
            <a:ext cx="18729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41626" y="1907794"/>
            <a:ext cx="3829051" cy="3829050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9" grpId="1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7881" y="713672"/>
            <a:ext cx="309093" cy="82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3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17.png"/><Relationship Id="rId1" Type="http://schemas.openxmlformats.org/officeDocument/2006/relationships/hyperlink" Target="https://www.processon.com/mindmap/5c203336e4b0e83682ecb557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6000" smtClean="0"/>
              <a:t>重构</a:t>
            </a:r>
            <a:r>
              <a:rPr lang="en-US" altLang="zh-CN" sz="6000" smtClean="0"/>
              <a:t>_</a:t>
            </a:r>
            <a:r>
              <a:rPr lang="zh-CN" altLang="en-US" sz="6000" smtClean="0"/>
              <a:t>改善既有代码设计</a:t>
            </a:r>
            <a:endParaRPr lang="zh-CN" altLang="en-US" sz="6000" smtClean="0"/>
          </a:p>
        </p:txBody>
      </p:sp>
      <p:sp>
        <p:nvSpPr>
          <p:cNvPr id="27" name="副标题 2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endParaRPr lang="en-US" altLang="zh-CN" dirty="0"/>
          </a:p>
          <a:p>
            <a:r>
              <a:rPr lang="en-US" altLang="zh-CN" dirty="0"/>
              <a:t>				       ——— Martin Fowler</a:t>
            </a:r>
            <a:endParaRPr lang="en-US" altLang="zh-CN" dirty="0"/>
          </a:p>
        </p:txBody>
      </p:sp>
      <p:sp>
        <p:nvSpPr>
          <p:cNvPr id="4" name="圆角矩形 10"/>
          <p:cNvSpPr/>
          <p:nvPr>
            <p:custDataLst>
              <p:tags r:id="rId3"/>
            </p:custDataLst>
          </p:nvPr>
        </p:nvSpPr>
        <p:spPr>
          <a:xfrm>
            <a:off x="1131583" y="1341803"/>
            <a:ext cx="2100264" cy="6878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accent2"/>
                </a:solidFill>
              </a:rPr>
              <a:t>2018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8800" smtClean="0"/>
              <a:t>Thankyou</a:t>
            </a:r>
            <a:endParaRPr lang="en-US" altLang="zh-CN" sz="8800" smtClean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179776" y="4006883"/>
            <a:ext cx="5012223" cy="36933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让重构成为生活的另一种方式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6"/>
          <p:cNvPicPr>
            <a:picLocks noChangeAspect="1"/>
          </p:cNvPicPr>
          <p:nvPr/>
        </p:nvPicPr>
        <p:blipFill>
          <a:blip r:embed="rId1" cstate="print"/>
          <a:srcRect r="49149"/>
          <a:stretch>
            <a:fillRect/>
          </a:stretch>
        </p:blipFill>
        <p:spPr bwMode="auto">
          <a:xfrm>
            <a:off x="215265" y="0"/>
            <a:ext cx="465031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平行四边形 3"/>
          <p:cNvSpPr/>
          <p:nvPr/>
        </p:nvSpPr>
        <p:spPr>
          <a:xfrm>
            <a:off x="2728384" y="-10584"/>
            <a:ext cx="3035300" cy="6868584"/>
          </a:xfrm>
          <a:prstGeom prst="parallelogram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" name="平行四边形 4"/>
          <p:cNvSpPr/>
          <p:nvPr/>
        </p:nvSpPr>
        <p:spPr>
          <a:xfrm>
            <a:off x="3458633" y="0"/>
            <a:ext cx="2336800" cy="6868584"/>
          </a:xfrm>
          <a:prstGeom prst="parallelogram">
            <a:avLst>
              <a:gd name="adj" fmla="val 34159"/>
            </a:avLst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4915959" y="44662"/>
            <a:ext cx="829733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  <a:ea typeface="+mn-ea"/>
              </a:rPr>
              <a:t>1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2753" y="1304291"/>
            <a:ext cx="829733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  <a:ea typeface="+mn-ea"/>
              </a:rPr>
              <a:t>2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29549" y="2490047"/>
            <a:ext cx="827616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  <a:ea typeface="+mn-ea"/>
              </a:rPr>
              <a:t>3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  <a:ea typeface="+mn-ea"/>
            </a:endParaRPr>
          </a:p>
        </p:txBody>
      </p:sp>
      <p:sp>
        <p:nvSpPr>
          <p:cNvPr id="34824" name="文本框 17"/>
          <p:cNvSpPr txBox="1">
            <a:spLocks noChangeArrowheads="1"/>
          </p:cNvSpPr>
          <p:nvPr/>
        </p:nvSpPr>
        <p:spPr bwMode="auto">
          <a:xfrm>
            <a:off x="6207337" y="589069"/>
            <a:ext cx="5202767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dirty="0" smtClean="0">
                <a:ea typeface="微软雅黑" panose="020B0503020204020204" pitchFamily="34" charset="-122"/>
              </a:rPr>
              <a:t>什么</a:t>
            </a:r>
            <a:r>
              <a:rPr lang="zh-CN" altLang="en-US" sz="3200" dirty="0" smtClean="0">
                <a:ea typeface="微软雅黑" panose="020B0503020204020204" pitchFamily="34" charset="-122"/>
                <a:sym typeface="+mn-ea"/>
              </a:rPr>
              <a:t>是重构</a:t>
            </a:r>
            <a:endParaRPr lang="zh-CN" altLang="en-US" sz="3200" dirty="0">
              <a:ea typeface="微软雅黑" panose="020B0503020204020204" pitchFamily="34" charset="-122"/>
            </a:endParaRPr>
          </a:p>
        </p:txBody>
      </p:sp>
      <p:sp>
        <p:nvSpPr>
          <p:cNvPr id="34826" name="文本框 19"/>
          <p:cNvSpPr txBox="1">
            <a:spLocks noChangeArrowheads="1"/>
          </p:cNvSpPr>
          <p:nvPr/>
        </p:nvSpPr>
        <p:spPr bwMode="auto">
          <a:xfrm>
            <a:off x="6010698" y="1827742"/>
            <a:ext cx="623781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ea typeface="微软雅黑" panose="020B0503020204020204" pitchFamily="34" charset="-122"/>
              </a:rPr>
              <a:t>为什么要重构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23" name="直角三角形 22"/>
          <p:cNvSpPr/>
          <p:nvPr/>
        </p:nvSpPr>
        <p:spPr>
          <a:xfrm flipH="1">
            <a:off x="11759142" y="2952538"/>
            <a:ext cx="450849" cy="3905251"/>
          </a:xfrm>
          <a:prstGeom prst="rtTriangle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3302000" y="-10584"/>
            <a:ext cx="810684" cy="6868584"/>
          </a:xfrm>
          <a:prstGeom prst="line">
            <a:avLst/>
          </a:prstGeom>
          <a:ln w="127000">
            <a:solidFill>
              <a:srgbClr val="198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8"/>
          <p:cNvSpPr txBox="1">
            <a:spLocks noChangeArrowheads="1"/>
          </p:cNvSpPr>
          <p:nvPr/>
        </p:nvSpPr>
        <p:spPr bwMode="auto">
          <a:xfrm>
            <a:off x="5857653" y="3189174"/>
            <a:ext cx="520276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dirty="0">
                <a:ea typeface="微软雅黑" panose="020B0503020204020204" pitchFamily="34" charset="-122"/>
              </a:rPr>
              <a:t>什么时候重构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19669" y="3843232"/>
            <a:ext cx="827616" cy="1568450"/>
          </a:xfrm>
          <a:prstGeom prst="rect">
            <a:avLst/>
          </a:prstGeom>
          <a:noFill/>
        </p:spPr>
        <p:txBody>
          <a:bodyPr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  <a:ea typeface="+mn-ea"/>
              </a:rPr>
              <a:t>4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  <a:ea typeface="+mn-ea"/>
            </a:endParaRPr>
          </a:p>
        </p:txBody>
      </p:sp>
      <p:sp>
        <p:nvSpPr>
          <p:cNvPr id="3" name="文本框 18"/>
          <p:cNvSpPr txBox="1">
            <a:spLocks noChangeArrowheads="1"/>
          </p:cNvSpPr>
          <p:nvPr/>
        </p:nvSpPr>
        <p:spPr bwMode="auto">
          <a:xfrm>
            <a:off x="5697633" y="4464254"/>
            <a:ext cx="520276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</a:rPr>
              <a:t>什么地方重构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6139" y="5190067"/>
            <a:ext cx="827616" cy="1568450"/>
          </a:xfrm>
          <a:prstGeom prst="rect">
            <a:avLst/>
          </a:prstGeom>
          <a:noFill/>
        </p:spPr>
        <p:txBody>
          <a:bodyPr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  <a:ea typeface="+mn-ea"/>
              </a:rPr>
              <a:t>5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  <a:ea typeface="+mn-ea"/>
            </a:endParaRPr>
          </a:p>
        </p:txBody>
      </p:sp>
      <p:sp>
        <p:nvSpPr>
          <p:cNvPr id="9" name="文本框 18"/>
          <p:cNvSpPr txBox="1">
            <a:spLocks noChangeArrowheads="1"/>
          </p:cNvSpPr>
          <p:nvPr/>
        </p:nvSpPr>
        <p:spPr bwMode="auto">
          <a:xfrm>
            <a:off x="5537613" y="5811089"/>
            <a:ext cx="520276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r>
              <a:rPr lang="zh-CN" altLang="en-US" sz="2800" dirty="0">
                <a:ea typeface="微软雅黑" panose="020B0503020204020204" pitchFamily="34" charset="-122"/>
              </a:rPr>
              <a:t>测试驱动开发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什么是重构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45" y="2234565"/>
            <a:ext cx="9182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重构（名词）：对软件内部结构的一种调整，目的是在不改变软件可观察行为的前提下，提高其可理解性，降低其修改成本。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3445" y="3929380"/>
            <a:ext cx="9182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重构（动词）：使用一系列重构手法，是在不改变代码外在行为的前提下，对代码做出修改，以改进程序内部的结构。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21c8701a18b87d68f9afbbd0f0828381e30fd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700" y="2464435"/>
            <a:ext cx="4610100" cy="3073400"/>
          </a:xfrm>
          <a:prstGeom prst="rect">
            <a:avLst/>
          </a:prstGeom>
        </p:spPr>
      </p:pic>
      <p:pic>
        <p:nvPicPr>
          <p:cNvPr id="9" name="内容占位符 8" descr="adecaf989af0413ea99f772fc930f6e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1875"/>
            <a:ext cx="5181600" cy="33978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为什么要重构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内容占位符 12" descr="企业微信截图_154174200439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6985" y="2438400"/>
            <a:ext cx="5558790" cy="3125470"/>
          </a:xfrm>
          <a:prstGeom prst="rect">
            <a:avLst/>
          </a:prstGeom>
        </p:spPr>
      </p:pic>
      <p:pic>
        <p:nvPicPr>
          <p:cNvPr id="14" name="图片 13" descr="1541733147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0000">
            <a:off x="1062355" y="1634490"/>
            <a:ext cx="4733290" cy="4733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vertical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为什么要重构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45" y="2234565"/>
            <a:ext cx="91827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杂乱无章</a:t>
            </a: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消除重复</a:t>
            </a: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容易理解</a:t>
            </a: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找到BUG</a:t>
            </a: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提高速度</a:t>
            </a:r>
            <a:endParaRPr lang="zh-CN" altLang="en-US"/>
          </a:p>
        </p:txBody>
      </p:sp>
      <p:pic>
        <p:nvPicPr>
          <p:cNvPr id="6" name="图片 5" descr="企业微信截图_15416761148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1310" y="2079625"/>
            <a:ext cx="3331845" cy="2698750"/>
          </a:xfrm>
          <a:prstGeom prst="rect">
            <a:avLst/>
          </a:prstGeom>
        </p:spPr>
      </p:pic>
      <p:pic>
        <p:nvPicPr>
          <p:cNvPr id="7" name="图片 6" descr="1541676259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445" y="2079625"/>
            <a:ext cx="5463540" cy="31997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什么时候重构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45" y="1885950"/>
            <a:ext cx="91827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algn="l">
              <a:buFont typeface="Wingdings" panose="05000000000000000000" charset="0"/>
              <a:buNone/>
            </a:pPr>
            <a:r>
              <a:rPr lang="zh-CN" altLang="en-US"/>
              <a:t>被动：</a:t>
            </a: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第一次做某件事的时候你只管去做；第二次做类似的事会产生反感，但无论无何还是可以去做；第三次再做类似的事，你就应该考虑重构了；</a:t>
            </a: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添加功能时重构；</a:t>
            </a: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修补错误时重构；</a:t>
            </a: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endParaRPr lang="zh-CN" altLang="en-US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主动：</a:t>
            </a: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复审代码时重构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4935" y="4780915"/>
            <a:ext cx="8192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什么时候不该重构？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重写不等于重构；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为时晚矣；</a:t>
            </a:r>
            <a:endParaRPr lang="zh-CN" altLang="en-US"/>
          </a:p>
        </p:txBody>
      </p:sp>
      <p:pic>
        <p:nvPicPr>
          <p:cNvPr id="6" name="图片 5" descr="3059.jpg_wh12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095" y="2888615"/>
            <a:ext cx="4164965" cy="3332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XP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：极限编程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865" y="3053715"/>
            <a:ext cx="3830955" cy="2921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4605" y="2214880"/>
            <a:ext cx="10069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/>
              <a:t>极限编程（XP，eXtreme Programming）：</a:t>
            </a:r>
            <a:r>
              <a:rPr lang="zh-CN" altLang="en-US"/>
              <a:t>是一种软件工程方法学，是敏捷软件开发中最富有成效的几种方法学之一。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84605" y="3212465"/>
            <a:ext cx="54375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    增量和反复式的开发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    先写测试用的程序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    结对编程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   多次经常性的小规模发布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   避免加入规格没有的功能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   正常工作上下班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   保持简单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什么地方重构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C:\Users\zhibo\Desktop\重构分享\img素材\代码的坏味道.png代码的坏味道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72630" y="666115"/>
            <a:ext cx="4584065" cy="5949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6445" y="3484245"/>
            <a:ext cx="60121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5400">
                <a:solidFill>
                  <a:srgbClr val="EA93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file"/>
              </a:rPr>
              <a:t>代码的</a:t>
            </a:r>
            <a:r>
              <a:rPr lang="en-US" altLang="zh-CN" sz="5400">
                <a:solidFill>
                  <a:srgbClr val="EA93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file"/>
              </a:rPr>
              <a:t>“</a:t>
            </a:r>
            <a:r>
              <a:rPr lang="zh-CN" altLang="en-US" sz="5400">
                <a:solidFill>
                  <a:srgbClr val="EA93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  <a:hlinkClick r:id="rId1" action="ppaction://hlinkfile"/>
              </a:rPr>
              <a:t>坏味道</a:t>
            </a:r>
            <a:r>
              <a:rPr lang="en-US" altLang="zh-CN" sz="5400">
                <a:solidFill>
                  <a:srgbClr val="EA93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file"/>
              </a:rPr>
              <a:t>”   →</a:t>
            </a:r>
            <a:endParaRPr lang="en-US" altLang="zh-CN" sz="5400">
              <a:solidFill>
                <a:srgbClr val="EA933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601470"/>
            <a:ext cx="7449820" cy="496697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40380-39EE-A144-8E16-ECA4357B8F7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3445" y="666115"/>
            <a:ext cx="721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测试驱动开发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445" y="2234565"/>
            <a:ext cx="91827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1、确保所有的测试都完全自动化，让它们检查自己的测试结果；</a:t>
            </a:r>
            <a:endParaRPr lang="zh-CN" altLang="en-US"/>
          </a:p>
          <a:p>
            <a:pPr algn="l"/>
            <a:r>
              <a:rPr lang="zh-CN" altLang="en-US"/>
              <a:t>2、当收到bug报告时，应当补充一个测试用例来暴露这个bug；</a:t>
            </a:r>
            <a:endParaRPr lang="zh-CN" altLang="en-US"/>
          </a:p>
          <a:p>
            <a:pPr algn="l"/>
            <a:r>
              <a:rPr lang="en-US" altLang="zh-CN"/>
              <a:t>3</a:t>
            </a:r>
            <a:r>
              <a:rPr lang="zh-CN" altLang="en-US"/>
              <a:t>、测试的目的是找出未来或者现在可能出现的BUG；</a:t>
            </a:r>
            <a:endParaRPr lang="zh-CN" altLang="en-US"/>
          </a:p>
          <a:p>
            <a:pPr algn="l"/>
            <a:r>
              <a:rPr lang="zh-CN" altLang="en-US"/>
              <a:t>4、考虑可能出错的边界条件，把测试火力集中在那</a:t>
            </a:r>
            <a:endParaRPr lang="zh-CN" altLang="en-US"/>
          </a:p>
          <a:p>
            <a:pPr algn="l"/>
            <a:r>
              <a:rPr lang="en-US" altLang="zh-CN"/>
              <a:t>5</a:t>
            </a:r>
            <a:r>
              <a:rPr lang="zh-CN" altLang="en-US"/>
              <a:t>、不要因为测试无法捕捉所有的BUG就不写测试，</a:t>
            </a:r>
            <a:endParaRPr lang="zh-CN" altLang="en-US"/>
          </a:p>
          <a:p>
            <a:pPr algn="l"/>
            <a:r>
              <a:rPr lang="zh-CN" altLang="en-US"/>
              <a:t>因为测试的确可以可以捕捉到大多数bug</a:t>
            </a:r>
            <a:endParaRPr lang="zh-CN" altLang="en-US"/>
          </a:p>
        </p:txBody>
      </p:sp>
      <p:pic>
        <p:nvPicPr>
          <p:cNvPr id="7" name="图片 6" descr="u=3930857207,2216628797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45" y="4361180"/>
            <a:ext cx="2917190" cy="2188210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65" y="512445"/>
            <a:ext cx="3181350" cy="417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2842"/>
</p:tagLst>
</file>

<file path=ppt/tags/tag10.xml><?xml version="1.0" encoding="utf-8"?>
<p:tagLst xmlns:p="http://schemas.openxmlformats.org/presentationml/2006/main">
  <p:tag name="KSO_WM_TEMPLATE_CATEGORY" val="custom"/>
  <p:tag name="KSO_WM_TEMPLATE_INDEX" val="20182842"/>
  <p:tag name="KSO_WM_TAG_VERSION" val="1.0"/>
  <p:tag name="KSO_WM_SLIDE_ID" val="custom20182842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9、12、15、18、21、"/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SLIDE_SUBTYPE" val="pureTxt"/>
</p:tagLst>
</file>

<file path=ppt/tags/tag11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2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3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4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2842"/>
</p:tagLst>
</file>

<file path=ppt/tags/tag16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7.xml><?xml version="1.0" encoding="utf-8"?>
<p:tagLst xmlns:p="http://schemas.openxmlformats.org/presentationml/2006/main">
  <p:tag name="KSO_WM_TEMPLATE_CATEGORY" val="custom"/>
  <p:tag name="KSO_WM_TEMPLATE_INDEX" val="20182842"/>
</p:tagLst>
</file>

<file path=ppt/tags/tag18.xml><?xml version="1.0" encoding="utf-8"?>
<p:tagLst xmlns:p="http://schemas.openxmlformats.org/presentationml/2006/main">
  <p:tag name="KSO_WM_TEMPLATE_CATEGORY" val="custom"/>
  <p:tag name="KSO_WM_TEMPLATE_INDEX" val="20182842"/>
  <p:tag name="KSO_WM_UNIT_TYPE" val="a"/>
  <p:tag name="KSO_WM_UNIT_INDEX" val="1"/>
  <p:tag name="KSO_WM_UNIT_ID" val="custom20182842_21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you"/>
</p:tagLst>
</file>

<file path=ppt/tags/tag19.xml><?xml version="1.0" encoding="utf-8"?>
<p:tagLst xmlns:p="http://schemas.openxmlformats.org/presentationml/2006/main">
  <p:tag name="KSO_WM_TEMPLATE_CATEGORY" val="custom"/>
  <p:tag name="KSO_WM_TEMPLATE_INDEX" val="20182842"/>
  <p:tag name="KSO_WM_UNIT_TYPE" val="f"/>
  <p:tag name="KSO_WM_UNIT_INDEX" val="1"/>
  <p:tag name="KSO_WM_UNIT_ID" val="custom20182842_21*f*1"/>
  <p:tag name="KSO_WM_UNIT_LAYERLEVEL" val="1"/>
  <p:tag name="KSO_WM_UNIT_VALUE" val="21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2842"/>
</p:tagLst>
</file>

<file path=ppt/tags/tag20.xml><?xml version="1.0" encoding="utf-8"?>
<p:tagLst xmlns:p="http://schemas.openxmlformats.org/presentationml/2006/main">
  <p:tag name="KSO_WM_TEMPLATE_CATEGORY" val="custom"/>
  <p:tag name="KSO_WM_TEMPLATE_INDEX" val="20182842"/>
  <p:tag name="KSO_WM_TAG_VERSION" val="1.0"/>
  <p:tag name="KSO_WM_SLIDE_ID" val="custom20182842_21"/>
  <p:tag name="KSO_WM_SLIDE_INDEX" val="21"/>
  <p:tag name="KSO_WM_SLIDE_ITEM_CNT" val="1"/>
  <p:tag name="KSO_WM_SLIDE_LAYOUT" val="a_f"/>
  <p:tag name="KSO_WM_SLIDE_LAYOUT_CNT" val="1_1"/>
  <p:tag name="KSO_WM_SLIDE_TYPE" val="endPage"/>
  <p:tag name="KSO_WM_BEAUTIFY_FLAG" val="#wm#"/>
  <p:tag name="KSO_WM_SLIDE_SUBTYPE" val="pureTxt"/>
</p:tagLst>
</file>

<file path=ppt/tags/tag3.xml><?xml version="1.0" encoding="utf-8"?>
<p:tagLst xmlns:p="http://schemas.openxmlformats.org/presentationml/2006/main">
  <p:tag name="KSO_WM_TEMPLATE_CATEGORY" val="custom"/>
  <p:tag name="KSO_WM_TEMPLATE_INDEX" val="20182842"/>
  <p:tag name="KSO_WM_TAG_VERSION" val="1.0"/>
  <p:tag name="KSO_WM_BEAUTIFY_FLAG" val="#wm#"/>
  <p:tag name="KSO_WM_TEMPLATE_THUMBS_INDEX" val="1、9、12、15、18、21"/>
  <p:tag name="KSO_WM_TEMPLATE_TOPIC_ID" val="2869567"/>
  <p:tag name="KSO_WM_TEMPLATE_OUTLINE_ID" val="5"/>
  <p:tag name="KSO_WM_TEMPLATE_SCENE_ID" val="1"/>
  <p:tag name="KSO_WM_TEMPLATE_JOB_ID" val="5"/>
  <p:tag name="KSO_WM_TEMPLATE_TOPIC_DEFAULT" val="0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2842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2842"/>
</p:tagLst>
</file>

<file path=ppt/tags/tag6.xml><?xml version="1.0" encoding="utf-8"?>
<p:tagLst xmlns:p="http://schemas.openxmlformats.org/presentationml/2006/main">
  <p:tag name="KSO_WM_TEMPLATE_CATEGORY" val="custom"/>
  <p:tag name="KSO_WM_TEMPLATE_INDEX" val="20182842"/>
  <p:tag name="KSO_WM_TAG_VERSION" val="1.0"/>
  <p:tag name="KSO_WM_BEAUTIFY_FLAG" val="#wm#"/>
  <p:tag name="KSO_WM_TEMPLATE_THUMBS_INDEX" val="1、9、12、15、18、21"/>
  <p:tag name="KSO_WM_TEMPLATE_TOPIC_ID" val="2869567"/>
  <p:tag name="KSO_WM_TEMPLATE_OUTLINE_ID" val="5"/>
  <p:tag name="KSO_WM_TEMPLATE_SCENE_ID" val="1"/>
  <p:tag name="KSO_WM_TEMPLATE_JOB_ID" val="5"/>
  <p:tag name="KSO_WM_TEMPLATE_TOPIC_DEFAULT" val="0"/>
</p:tagLst>
</file>

<file path=ppt/tags/tag7.xml><?xml version="1.0" encoding="utf-8"?>
<p:tagLst xmlns:p="http://schemas.openxmlformats.org/presentationml/2006/main">
  <p:tag name="KSO_WM_TEMPLATE_CATEGORY" val="custom"/>
  <p:tag name="KSO_WM_TEMPLATE_INDEX" val="20182842"/>
  <p:tag name="KSO_WM_UNIT_TYPE" val="a"/>
  <p:tag name="KSO_WM_UNIT_INDEX" val="1"/>
  <p:tag name="KSO_WM_UNIT_ID" val="custom20182842_1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教学培训行业总结汇报"/>
</p:tagLst>
</file>

<file path=ppt/tags/tag8.xml><?xml version="1.0" encoding="utf-8"?>
<p:tagLst xmlns:p="http://schemas.openxmlformats.org/presentationml/2006/main">
  <p:tag name="KSO_WM_TEMPLATE_CATEGORY" val="custom"/>
  <p:tag name="KSO_WM_TEMPLATE_INDEX" val="20182842"/>
  <p:tag name="KSO_WM_UNIT_TYPE" val="b"/>
  <p:tag name="KSO_WM_UNIT_INDEX" val="1"/>
  <p:tag name="KSO_WM_UNIT_ID" val="custom20182842_1*b*1"/>
  <p:tag name="KSO_WM_UNIT_LAYERLEVEL" val="1"/>
  <p:tag name="KSO_WM_UNIT_VALUE" val="75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842_1*i*2"/>
  <p:tag name="KSO_WM_TEMPLATE_CATEGORY" val="custom"/>
  <p:tag name="KSO_WM_TEMPLATE_INDEX" val="20182842"/>
  <p:tag name="KSO_WM_UNIT_INDEX" val="2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DB39E"/>
      </a:accent1>
      <a:accent2>
        <a:srgbClr val="FFFFFF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DB39E"/>
      </a:accent1>
      <a:accent2>
        <a:srgbClr val="FFFFFF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WPS 演示</Application>
  <PresentationFormat>宽屏</PresentationFormat>
  <Paragraphs>102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微软雅黑 Light</vt:lpstr>
      <vt:lpstr>Broadway</vt:lpstr>
      <vt:lpstr>微软雅黑</vt:lpstr>
      <vt:lpstr>Wingdings</vt:lpstr>
      <vt:lpstr>Arial Unicode MS</vt:lpstr>
      <vt:lpstr>等线</vt:lpstr>
      <vt:lpstr>Gabriola</vt:lpstr>
      <vt:lpstr>1_Office 主题</vt:lpstr>
      <vt:lpstr>2_Office 主题</vt:lpstr>
      <vt:lpstr>重构_改善既有代码设计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XP：极限编程</vt:lpstr>
      <vt:lpstr>PowerPoint 演示文稿</vt:lpstr>
      <vt:lpstr>PowerPoint 演示文稿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zhibo</cp:lastModifiedBy>
  <cp:revision>623</cp:revision>
  <dcterms:created xsi:type="dcterms:W3CDTF">2016-03-25T02:25:00Z</dcterms:created>
  <dcterms:modified xsi:type="dcterms:W3CDTF">2018-12-24T03:29:52Z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